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65" r:id="rId3"/>
    <p:sldId id="293" r:id="rId4"/>
    <p:sldId id="329" r:id="rId5"/>
    <p:sldId id="331" r:id="rId6"/>
    <p:sldId id="332" r:id="rId7"/>
    <p:sldId id="333" r:id="rId8"/>
    <p:sldId id="334" r:id="rId9"/>
    <p:sldId id="335" r:id="rId10"/>
    <p:sldId id="283" r:id="rId11"/>
    <p:sldId id="356" r:id="rId12"/>
    <p:sldId id="3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6600"/>
    <a:srgbClr val="33CC33"/>
    <a:srgbClr val="FFFFCC"/>
    <a:srgbClr val="FF9933"/>
    <a:srgbClr val="FFFF99"/>
    <a:srgbClr val="99FF66"/>
    <a:srgbClr val="0000CC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9634" autoAdjust="0"/>
  </p:normalViewPr>
  <p:slideViewPr>
    <p:cSldViewPr>
      <p:cViewPr varScale="1">
        <p:scale>
          <a:sx n="91" d="100"/>
          <a:sy n="91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4E57-48ED-4944-957A-E4CD4CC5DD5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22F34-1E70-469A-8B1F-0669C8ED8D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6723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5;&#1059;&#1041;&#1051;&#1048;&#1050;&#1040;&#1062;&#1048;&#1048;%20&#1044;&#1051;&#1071;%20&#1057;&#1040;&#1049;&#1058;&#1040;\&#1043;&#1076;&#1077;%20&#1079;&#1080;&#1084;&#1091;&#1102;&#1090;%20&#1087;&#1090;&#1080;&#1094;&#1099;\&#1076;&#1103;&#1090;&#1077;&#1083;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5;&#1059;&#1041;&#1051;&#1048;&#1050;&#1040;&#1062;&#1048;&#1048;%20&#1044;&#1051;&#1071;%20&#1057;&#1040;&#1049;&#1058;&#1040;\&#1043;&#1076;&#1077;%20&#1079;&#1080;&#1084;&#1091;&#1102;&#1090;%20&#1087;&#1090;&#1080;&#1094;&#1099;\&#1074;&#1086;&#1088;&#1086;&#1073;&#1077;&#1081;.wav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5;&#1059;&#1041;&#1051;&#1048;&#1050;&#1040;&#1062;&#1048;&#1048;%20&#1044;&#1051;&#1071;%20&#1057;&#1040;&#1049;&#1058;&#1040;\&#1043;&#1076;&#1077;%20&#1079;&#1080;&#1084;&#1091;&#1102;&#1090;%20&#1087;&#1090;&#1080;&#1094;&#1099;\&#1089;&#1080;&#1085;&#1080;&#1094;&#1072;.wav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5;&#1059;&#1041;&#1051;&#1048;&#1050;&#1040;&#1062;&#1048;&#1048;%20&#1044;&#1051;&#1071;%20&#1057;&#1040;&#1049;&#1058;&#1040;\&#1043;&#1076;&#1077;%20&#1079;&#1080;&#1084;&#1091;&#1102;&#1090;%20&#1087;&#1090;&#1080;&#1094;&#1099;\&#1075;&#1072;&#1083;&#1082;&#1072;.wav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5;&#1059;&#1041;&#1051;&#1048;&#1050;&#1040;&#1062;&#1048;&#1048;%20&#1044;&#1051;&#1071;%20&#1057;&#1040;&#1049;&#1058;&#1040;\&#1043;&#1076;&#1077;%20&#1079;&#1080;&#1084;&#1091;&#1102;&#1090;%20&#1087;&#1090;&#1080;&#1094;&#1099;\&#1089;&#1086;&#1074;&#1072;.wav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3143248"/>
            <a:ext cx="5857916" cy="192882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600" b="1" spc="600" dirty="0" smtClean="0">
                <a:ln w="3810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Где зимуют птицы</a:t>
            </a:r>
            <a:endParaRPr lang="ru-RU" sz="6600" b="1" spc="600" dirty="0">
              <a:ln w="38100"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5" name="Picture 2" descr="Картинка 18 из 51619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785794"/>
            <a:ext cx="3214710" cy="290108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2786050" y="785794"/>
            <a:ext cx="6215106" cy="1643074"/>
          </a:xfrm>
          <a:prstGeom prst="cloudCallout">
            <a:avLst>
              <a:gd name="adj1" fmla="val 42645"/>
              <a:gd name="adj2" fmla="val -124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Давайте познакомимся с птицами, которые осенью никуда не улетают, зимуют в наших краях. Это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зимующие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птицы.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43" name="Picture 3" descr="Картинка 8 из 658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17746" flipH="1">
            <a:off x="-89733" y="1080447"/>
            <a:ext cx="1783116" cy="2167923"/>
          </a:xfrm>
          <a:prstGeom prst="rect">
            <a:avLst/>
          </a:prstGeom>
          <a:noFill/>
        </p:spPr>
      </p:pic>
      <p:pic>
        <p:nvPicPr>
          <p:cNvPr id="10245" name="Picture 5" descr="Картинка 72 из 48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857356" y="2285992"/>
            <a:ext cx="1803538" cy="2214578"/>
          </a:xfrm>
          <a:prstGeom prst="rect">
            <a:avLst/>
          </a:prstGeom>
          <a:noFill/>
        </p:spPr>
      </p:pic>
      <p:pic>
        <p:nvPicPr>
          <p:cNvPr id="10247" name="Picture 7" descr="Картинка 7 из 2190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20000"/>
          </a:blip>
          <a:srcRect/>
          <a:stretch>
            <a:fillRect/>
          </a:stretch>
        </p:blipFill>
        <p:spPr bwMode="auto">
          <a:xfrm flipH="1">
            <a:off x="142844" y="3929066"/>
            <a:ext cx="2643206" cy="2643206"/>
          </a:xfrm>
          <a:prstGeom prst="rect">
            <a:avLst/>
          </a:prstGeom>
          <a:noFill/>
        </p:spPr>
      </p:pic>
      <p:pic>
        <p:nvPicPr>
          <p:cNvPr id="10249" name="Picture 9" descr="Картинка 100 из 39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071810"/>
            <a:ext cx="2357454" cy="1791053"/>
          </a:xfrm>
          <a:prstGeom prst="rect">
            <a:avLst/>
          </a:prstGeom>
          <a:noFill/>
        </p:spPr>
      </p:pic>
      <p:pic>
        <p:nvPicPr>
          <p:cNvPr id="10251" name="Picture 11" descr="Картинка 4 из 655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000364" y="5143512"/>
            <a:ext cx="2500330" cy="1579692"/>
          </a:xfrm>
          <a:prstGeom prst="rect">
            <a:avLst/>
          </a:prstGeom>
          <a:noFill/>
        </p:spPr>
      </p:pic>
      <p:pic>
        <p:nvPicPr>
          <p:cNvPr id="10253" name="Picture 13" descr="Картинка 107 из 377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3286124"/>
            <a:ext cx="2928926" cy="3333752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2786050" y="785794"/>
            <a:ext cx="6215106" cy="1643074"/>
          </a:xfrm>
          <a:prstGeom prst="cloudCallout">
            <a:avLst>
              <a:gd name="adj1" fmla="val 42645"/>
              <a:gd name="adj2" fmla="val -124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них с осени образуется толстый слой подкожного жира, который помогает им переносить  холод и голод.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8" name="Picture 6" descr="Рисунок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765175"/>
            <a:ext cx="24288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9" name="Picture 7" descr="Рисунок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5084763"/>
            <a:ext cx="24384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2" name="Picture 10" descr="Рисунок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4437063"/>
            <a:ext cx="1906587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3" name="Picture 11" descr="Рисунок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6613"/>
            <a:ext cx="28448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5" name="Picture 13" descr="Image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875" y="2276475"/>
            <a:ext cx="5040313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2268538" y="474197"/>
            <a:ext cx="60352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ЗИМНЯЯ СТОЛОВАЯ ДЛЯ ПТИЦ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1022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</a:rPr>
              <a:t>Покормите птиц зимой,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</a:rPr>
              <a:t>Пусть со всех концов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</a:rPr>
              <a:t>К вам слетятся, как домой,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</a:rPr>
              <a:t>Стайки на крыльцо.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</a:rPr>
              <a:t>                             Не богаты их корма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</a:rPr>
              <a:t>                             Горсть зерна нужна,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</a:rPr>
              <a:t>                             Горсть одна – и не страшна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</a:rPr>
              <a:t>                             Будет им зима.</a:t>
            </a:r>
          </a:p>
        </p:txBody>
      </p:sp>
      <p:pic>
        <p:nvPicPr>
          <p:cNvPr id="91140" name="Picture 4" descr="снеги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86124"/>
            <a:ext cx="2568575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C:\Users\999\Pictures\Новая папка (10)\197028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76250"/>
            <a:ext cx="27844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5286380" y="785794"/>
            <a:ext cx="3714776" cy="1857388"/>
          </a:xfrm>
          <a:prstGeom prst="cloudCallout">
            <a:avLst>
              <a:gd name="adj1" fmla="val 12500"/>
              <a:gd name="adj2" fmla="val 17788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57802" y="1071546"/>
            <a:ext cx="37861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Воробьи, стрижи, пингвины,                      Снегири, грачи, павлины,                          Попугаи и синицы:                                         Одним словом это - ...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482" name="Picture 2" descr="Картинка 71 из 12114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849871"/>
            <a:ext cx="4929222" cy="5833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718050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214282" y="1500174"/>
            <a:ext cx="2714644" cy="1000132"/>
          </a:xfrm>
          <a:prstGeom prst="cloudCallout">
            <a:avLst>
              <a:gd name="adj1" fmla="val 1375"/>
              <a:gd name="adj2" fmla="val 31788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643050"/>
            <a:ext cx="2357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Где же зимуют птицы?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5842" name="Picture 2" descr="Картинка 73 из 1211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928670"/>
            <a:ext cx="5715040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738" y="692150"/>
            <a:ext cx="4835525" cy="54086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dirty="0" smtClean="0"/>
              <a:t>   </a:t>
            </a:r>
            <a:r>
              <a:rPr lang="ru-RU" sz="2000" b="1" dirty="0" smtClean="0">
                <a:latin typeface="Times New Roman" pitchFamily="18" charset="0"/>
              </a:rPr>
              <a:t>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Чёрный жилет,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Красный берет,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Нос как топор,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Хвост как упор.</a:t>
            </a:r>
          </a:p>
        </p:txBody>
      </p:sp>
      <p:pic>
        <p:nvPicPr>
          <p:cNvPr id="87045" name="Picture 5" descr="дятел большой-пёстр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1000109"/>
            <a:ext cx="3432524" cy="4424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1403350" y="5589588"/>
            <a:ext cx="17203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0060"/>
                </a:solidFill>
                <a:latin typeface="Times New Roman" pitchFamily="18" charset="0"/>
              </a:rPr>
              <a:t>Д</a:t>
            </a:r>
            <a:r>
              <a:rPr lang="ru-RU" sz="4400" b="1" dirty="0" smtClean="0">
                <a:solidFill>
                  <a:srgbClr val="000060"/>
                </a:solidFill>
                <a:latin typeface="Times New Roman" pitchFamily="18" charset="0"/>
              </a:rPr>
              <a:t>ятел</a:t>
            </a:r>
            <a:endParaRPr lang="ru-RU" sz="4400" b="1" dirty="0">
              <a:solidFill>
                <a:srgbClr val="000060"/>
              </a:solidFill>
              <a:latin typeface="Times New Roman" pitchFamily="18" charset="0"/>
            </a:endParaRPr>
          </a:p>
        </p:txBody>
      </p:sp>
      <p:pic>
        <p:nvPicPr>
          <p:cNvPr id="5" name="дяте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7252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7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70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738" y="692150"/>
            <a:ext cx="4835525" cy="5408613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000" dirty="0" smtClean="0"/>
              <a:t>   </a:t>
            </a:r>
            <a:r>
              <a:rPr lang="ru-RU" sz="2000" b="1" dirty="0" smtClean="0">
                <a:latin typeface="Times New Roman" pitchFamily="18" charset="0"/>
              </a:rPr>
              <a:t>  </a:t>
            </a:r>
            <a:r>
              <a:rPr lang="ru-RU" sz="4400" b="1" dirty="0" smtClean="0">
                <a:latin typeface="Times New Roman" pitchFamily="18" charset="0"/>
              </a:rPr>
              <a:t>Эта птица ползает по деревьям вниз головой, отсюда получила своё название.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571471" y="5589588"/>
            <a:ext cx="30718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60"/>
                </a:solidFill>
                <a:latin typeface="Times New Roman" pitchFamily="18" charset="0"/>
              </a:rPr>
              <a:t>Поползень</a:t>
            </a:r>
            <a:endParaRPr lang="ru-RU" sz="4400" b="1" dirty="0">
              <a:solidFill>
                <a:srgbClr val="000060"/>
              </a:solidFill>
              <a:latin typeface="Times New Roman" pitchFamily="18" charset="0"/>
            </a:endParaRPr>
          </a:p>
        </p:txBody>
      </p:sp>
      <p:pic>
        <p:nvPicPr>
          <p:cNvPr id="1027" name="Picture 3" descr="C:\Documents and Settings\Admin\Рабочий стол\Все картинки\0a070d4137c259f7cc3a9657799ec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3643338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поползень.wav">
            <a:hlinkClick r:id="" action="ppaction://media"/>
          </p:cNvPr>
          <p:cNvPicPr>
            <a:picLocks noRot="1" noChangeAspect="1"/>
          </p:cNvPicPr>
          <p:nvPr>
            <a:wavAudioFile r:embed="rId1" name="поползень.wav"/>
          </p:nvPr>
        </p:nvPicPr>
        <p:blipFill>
          <a:blip r:embed="rId4" cstate="print"/>
          <a:stretch>
            <a:fillRect/>
          </a:stretch>
        </p:blipFill>
        <p:spPr>
          <a:xfrm>
            <a:off x="857252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7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70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eaLnBrk="1" hangingPunct="1">
              <a:defRPr/>
            </a:pPr>
            <a:endParaRPr lang="ru-RU" sz="3600" b="1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4835525" cy="53292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900" b="1" dirty="0" smtClean="0">
                <a:latin typeface="Times New Roman" pitchFamily="18" charset="0"/>
              </a:rPr>
              <a:t>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4400" dirty="0" smtClean="0">
                <a:latin typeface="Times New Roman" pitchFamily="18" charset="0"/>
              </a:rPr>
              <a:t>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Озорной мальчишка,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В сером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армячишке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,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По двору шныряет,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Крохи собирает.</a:t>
            </a:r>
          </a:p>
          <a:p>
            <a:pPr eaLnBrk="1" hangingPunct="1">
              <a:buFont typeface="Wingdings" pitchFamily="2" charset="2"/>
              <a:buNone/>
            </a:pPr>
            <a:endParaRPr lang="ru-RU" sz="1800" b="1" dirty="0" smtClean="0">
              <a:latin typeface="Times New Roman" pitchFamily="18" charset="0"/>
            </a:endParaRPr>
          </a:p>
        </p:txBody>
      </p:sp>
      <p:pic>
        <p:nvPicPr>
          <p:cNvPr id="82948" name="Picture 4" descr="SparrowHou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85860"/>
            <a:ext cx="3457575" cy="3816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5786447" y="5643579"/>
            <a:ext cx="27146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60"/>
                </a:solidFill>
                <a:latin typeface="Times New Roman" pitchFamily="18" charset="0"/>
              </a:rPr>
              <a:t>В</a:t>
            </a:r>
            <a:r>
              <a:rPr lang="ru-RU" sz="4400" b="1" dirty="0" smtClean="0">
                <a:solidFill>
                  <a:srgbClr val="000060"/>
                </a:solidFill>
                <a:latin typeface="Times New Roman" pitchFamily="18" charset="0"/>
              </a:rPr>
              <a:t>оробей</a:t>
            </a:r>
            <a:endParaRPr lang="ru-RU" sz="4400" b="1" dirty="0">
              <a:solidFill>
                <a:srgbClr val="000060"/>
              </a:solidFill>
              <a:latin typeface="Times New Roman" pitchFamily="18" charset="0"/>
            </a:endParaRPr>
          </a:p>
        </p:txBody>
      </p:sp>
      <p:pic>
        <p:nvPicPr>
          <p:cNvPr id="6" name="воробей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0109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6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29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76" y="714356"/>
            <a:ext cx="4071966" cy="58579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Спинкою зеленовата, 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Животиком желтовата, 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Черненькая шапочка 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 полоска шарфика?</a:t>
            </a:r>
          </a:p>
        </p:txBody>
      </p:sp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00108"/>
            <a:ext cx="4032250" cy="3816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1428728" y="5373688"/>
            <a:ext cx="22860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60"/>
                </a:solidFill>
                <a:latin typeface="Times New Roman" pitchFamily="18" charset="0"/>
              </a:rPr>
              <a:t>С</a:t>
            </a:r>
            <a:r>
              <a:rPr lang="ru-RU" sz="4400" b="1" dirty="0" smtClean="0">
                <a:solidFill>
                  <a:srgbClr val="000060"/>
                </a:solidFill>
                <a:latin typeface="Times New Roman" pitchFamily="18" charset="0"/>
              </a:rPr>
              <a:t>иница</a:t>
            </a:r>
            <a:endParaRPr lang="ru-RU" sz="4400" b="1" dirty="0">
              <a:solidFill>
                <a:srgbClr val="000060"/>
              </a:solidFill>
              <a:latin typeface="Times New Roman" pitchFamily="18" charset="0"/>
            </a:endParaRPr>
          </a:p>
        </p:txBody>
      </p:sp>
      <p:pic>
        <p:nvPicPr>
          <p:cNvPr id="5" name="синиц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0109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3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39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76" y="692150"/>
            <a:ext cx="4116387" cy="540861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2000" dirty="0" smtClean="0"/>
              <a:t>   </a:t>
            </a:r>
            <a:r>
              <a:rPr lang="ru-RU" sz="2000" b="1" dirty="0" smtClean="0">
                <a:latin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Скоком-боком,</a:t>
            </a:r>
          </a:p>
          <a:p>
            <a:pPr>
              <a:buNone/>
            </a:pP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боком-скоком</a:t>
            </a:r>
            <a:endParaRPr lang="ru-RU" sz="5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Ходит птица </a:t>
            </a:r>
          </a:p>
          <a:p>
            <a:pPr>
              <a:buNone/>
            </a:pP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мимо окон,</a:t>
            </a:r>
            <a:endParaRPr lang="ru-RU" sz="5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Ветром вся</a:t>
            </a:r>
          </a:p>
          <a:p>
            <a:pPr>
              <a:buNone/>
            </a:pP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взъерошена,</a:t>
            </a:r>
            <a:endParaRPr lang="ru-RU" sz="5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Снегом</a:t>
            </a:r>
          </a:p>
          <a:p>
            <a:pPr>
              <a:buNone/>
            </a:pP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запорошена.</a:t>
            </a:r>
            <a:endParaRPr lang="ru-RU" sz="5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4800" b="1" dirty="0" smtClean="0">
              <a:latin typeface="Times New Roman" pitchFamily="18" charset="0"/>
            </a:endParaRP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1142976" y="5589588"/>
            <a:ext cx="22860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60"/>
                </a:solidFill>
                <a:latin typeface="Times New Roman" pitchFamily="18" charset="0"/>
              </a:rPr>
              <a:t>Галка</a:t>
            </a:r>
            <a:endParaRPr lang="ru-RU" sz="4400" b="1" dirty="0">
              <a:solidFill>
                <a:srgbClr val="000060"/>
              </a:solidFill>
              <a:latin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Все картинки\c.monedu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4071966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галк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7252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4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70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72" y="692150"/>
            <a:ext cx="4687891" cy="540861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Всю ночь летает -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мышей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добывает.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А станет светло,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спать летит в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дупло.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2000" b="1" dirty="0" smtClean="0">
              <a:latin typeface="Times New Roman" pitchFamily="18" charset="0"/>
            </a:endParaRP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1403350" y="5589588"/>
            <a:ext cx="14466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60"/>
                </a:solidFill>
                <a:latin typeface="Times New Roman" pitchFamily="18" charset="0"/>
              </a:rPr>
              <a:t>Сова</a:t>
            </a:r>
            <a:endParaRPr lang="ru-RU" sz="4400" b="1" dirty="0">
              <a:solidFill>
                <a:srgbClr val="000060"/>
              </a:solidFill>
              <a:latin typeface="Times New Roman" pitchFamily="18" charset="0"/>
            </a:endParaRPr>
          </a:p>
        </p:txBody>
      </p:sp>
      <p:pic>
        <p:nvPicPr>
          <p:cNvPr id="5" name="Picture 6" descr="сова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32"/>
            <a:ext cx="3643338" cy="3975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в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4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704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1455</TotalTime>
  <Words>210</Words>
  <Application>Microsoft Office PowerPoint</Application>
  <PresentationFormat>Экран (4:3)</PresentationFormat>
  <Paragraphs>50</Paragraphs>
  <Slides>12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user</dc:creator>
  <cp:lastModifiedBy>Пользователь Windows</cp:lastModifiedBy>
  <cp:revision>290</cp:revision>
  <dcterms:modified xsi:type="dcterms:W3CDTF">2020-11-16T09:02:37Z</dcterms:modified>
</cp:coreProperties>
</file>